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9" r:id="rId1"/>
  </p:sldMasterIdLst>
  <p:notesMasterIdLst>
    <p:notesMasterId r:id="rId17"/>
  </p:notesMasterIdLst>
  <p:sldIdLst>
    <p:sldId id="400" r:id="rId2"/>
    <p:sldId id="348" r:id="rId3"/>
    <p:sldId id="371" r:id="rId4"/>
    <p:sldId id="349" r:id="rId5"/>
    <p:sldId id="492" r:id="rId6"/>
    <p:sldId id="493" r:id="rId7"/>
    <p:sldId id="491" r:id="rId8"/>
    <p:sldId id="494" r:id="rId9"/>
    <p:sldId id="495" r:id="rId10"/>
    <p:sldId id="351" r:id="rId11"/>
    <p:sldId id="350" r:id="rId12"/>
    <p:sldId id="413" r:id="rId13"/>
    <p:sldId id="414" r:id="rId14"/>
    <p:sldId id="456" r:id="rId15"/>
    <p:sldId id="455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Inconsolata" panose="00000509000000000000" pitchFamily="49" charset="0"/>
      <p:regular r:id="rId26"/>
      <p:bold r:id="rId27"/>
    </p:embeddedFont>
  </p:embeddedFont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8B86"/>
    <a:srgbClr val="9BDF95"/>
    <a:srgbClr val="DDFEDA"/>
    <a:srgbClr val="E6E6E6"/>
    <a:srgbClr val="F6F6F6"/>
    <a:srgbClr val="7BBABA"/>
    <a:srgbClr val="5C9F9F"/>
    <a:srgbClr val="A1B6D4"/>
    <a:srgbClr val="70AAB9"/>
    <a:srgbClr val="539C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13" autoAdjust="0"/>
    <p:restoredTop sz="73839" autoAdjust="0"/>
  </p:normalViewPr>
  <p:slideViewPr>
    <p:cSldViewPr>
      <p:cViewPr varScale="1">
        <p:scale>
          <a:sx n="84" d="100"/>
          <a:sy n="84" d="100"/>
        </p:scale>
        <p:origin x="1243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ED080-EADE-44E0-8E63-3E354BC69AC7}" type="datetimeFigureOut">
              <a:rPr lang="de-DE" smtClean="0"/>
              <a:t>04.07.2022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DFCB0-3755-4208-8296-CCA33331E4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7172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These </a:t>
            </a:r>
            <a:r>
              <a:rPr lang="de-DE" dirty="0" err="1"/>
              <a:t>are</a:t>
            </a:r>
            <a:r>
              <a:rPr lang="de-DE" dirty="0"/>
              <a:t> all </a:t>
            </a:r>
            <a:r>
              <a:rPr lang="de-DE" dirty="0" err="1"/>
              <a:t>fixed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,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tempdir</a:t>
            </a:r>
            <a:r>
              <a:rPr lang="de-DE" dirty="0"/>
              <a:t>() and </a:t>
            </a:r>
            <a:r>
              <a:rPr lang="de-DE" dirty="0" err="1"/>
              <a:t>tempfile</a:t>
            </a:r>
            <a:r>
              <a:rPr lang="de-DE" dirty="0"/>
              <a:t>()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temporary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files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users</a:t>
            </a:r>
            <a:r>
              <a:rPr lang="de-DE" dirty="0"/>
              <a:t> PC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DFCB0-3755-4208-8296-CCA33331E47B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465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BIBTEX </a:t>
            </a:r>
            <a:r>
              <a:rPr lang="de-DE" dirty="0" err="1"/>
              <a:t>entry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DFCB0-3755-4208-8296-CCA33331E47B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076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47">
            <a:extLst>
              <a:ext uri="{FF2B5EF4-FFF2-40B4-BE49-F238E27FC236}">
                <a16:creationId xmlns:a16="http://schemas.microsoft.com/office/drawing/2014/main" id="{E0E3F787-E9C0-4AAF-ABF1-0090767135B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27763" y="2816225"/>
          <a:ext cx="2916237" cy="995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3" name="Image" r:id="rId3" imgW="4863492" imgH="1663492" progId="Photoshop.Image.9">
                  <p:embed/>
                </p:oleObj>
              </mc:Choice>
              <mc:Fallback>
                <p:oleObj name="Image" r:id="rId3" imgW="4863492" imgH="1663492" progId="Photoshop.Image.9">
                  <p:embed/>
                  <p:pic>
                    <p:nvPicPr>
                      <p:cNvPr id="2050" name="Object 47">
                        <a:extLst>
                          <a:ext uri="{FF2B5EF4-FFF2-40B4-BE49-F238E27FC236}">
                            <a16:creationId xmlns:a16="http://schemas.microsoft.com/office/drawing/2014/main" id="{3D95F986-B84E-47EE-A530-1EA30E70F07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27763" y="2816225"/>
                        <a:ext cx="2916237" cy="995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48">
            <a:extLst>
              <a:ext uri="{FF2B5EF4-FFF2-40B4-BE49-F238E27FC236}">
                <a16:creationId xmlns:a16="http://schemas.microsoft.com/office/drawing/2014/main" id="{22A0BB07-91BA-4620-9A72-1CA0BE883729}"/>
              </a:ext>
            </a:extLst>
          </p:cNvPr>
          <p:cNvGrpSpPr>
            <a:grpSpLocks/>
          </p:cNvGrpSpPr>
          <p:nvPr/>
        </p:nvGrpSpPr>
        <p:grpSpPr bwMode="auto">
          <a:xfrm>
            <a:off x="0" y="1817688"/>
            <a:ext cx="9144000" cy="3325812"/>
            <a:chOff x="0" y="1526"/>
            <a:chExt cx="5760" cy="2794"/>
          </a:xfrm>
        </p:grpSpPr>
        <p:sp>
          <p:nvSpPr>
            <p:cNvPr id="6" name="Rectangle 29">
              <a:extLst>
                <a:ext uri="{FF2B5EF4-FFF2-40B4-BE49-F238E27FC236}">
                  <a16:creationId xmlns:a16="http://schemas.microsoft.com/office/drawing/2014/main" id="{57779937-D3F6-4028-91F9-81CD106A45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539C9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/>
            </a:p>
          </p:txBody>
        </p:sp>
        <p:sp>
          <p:nvSpPr>
            <p:cNvPr id="7" name="Rectangle 30">
              <a:extLst>
                <a:ext uri="{FF2B5EF4-FFF2-40B4-BE49-F238E27FC236}">
                  <a16:creationId xmlns:a16="http://schemas.microsoft.com/office/drawing/2014/main" id="{82E839DF-3CA2-46AE-87D6-136B70119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/>
            </a:p>
          </p:txBody>
        </p:sp>
        <p:sp>
          <p:nvSpPr>
            <p:cNvPr id="8" name="Rectangle 31">
              <a:extLst>
                <a:ext uri="{FF2B5EF4-FFF2-40B4-BE49-F238E27FC236}">
                  <a16:creationId xmlns:a16="http://schemas.microsoft.com/office/drawing/2014/main" id="{29807AE0-C50A-4D2F-8971-6F979D963B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/>
            </a:p>
          </p:txBody>
        </p:sp>
        <p:sp>
          <p:nvSpPr>
            <p:cNvPr id="9" name="Rectangle 32">
              <a:extLst>
                <a:ext uri="{FF2B5EF4-FFF2-40B4-BE49-F238E27FC236}">
                  <a16:creationId xmlns:a16="http://schemas.microsoft.com/office/drawing/2014/main" id="{D8306F6D-9B48-406E-8AFB-8B6AEF2F41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539C9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/>
            </a:p>
          </p:txBody>
        </p:sp>
        <p:sp>
          <p:nvSpPr>
            <p:cNvPr id="10" name="Rectangle 34">
              <a:extLst>
                <a:ext uri="{FF2B5EF4-FFF2-40B4-BE49-F238E27FC236}">
                  <a16:creationId xmlns:a16="http://schemas.microsoft.com/office/drawing/2014/main" id="{9B250B19-7538-40F9-B9E4-8398955338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/>
            </a:p>
          </p:txBody>
        </p:sp>
        <p:sp>
          <p:nvSpPr>
            <p:cNvPr id="11" name="Rectangle 33">
              <a:extLst>
                <a:ext uri="{FF2B5EF4-FFF2-40B4-BE49-F238E27FC236}">
                  <a16:creationId xmlns:a16="http://schemas.microsoft.com/office/drawing/2014/main" id="{7237CA3C-53B9-45E7-92A8-A76D1A153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/>
            </a:p>
          </p:txBody>
        </p:sp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7CCFDF32-66D0-4521-8C3C-449382AA13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5" y="268288"/>
            <a:ext cx="2698750" cy="93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1814513"/>
            <a:ext cx="7199312" cy="113585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altLang="de-DE" noProof="0"/>
              <a:t>Mastertitelformat bearbeiten</a:t>
            </a:r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3" y="3002756"/>
            <a:ext cx="4679950" cy="1134666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de-DE" altLang="de-DE" noProof="0"/>
              <a:t>Master-Untertitelformat bearbeiten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2F564C6A-EAAE-456F-A2A6-837599775C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4684713"/>
            <a:ext cx="2133600" cy="35718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4D2345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86515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 marL="360000" indent="-291600">
              <a:buFont typeface="Arial" panose="020B0604020202020204" pitchFamily="34" charset="0"/>
              <a:buChar char="•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890FECB-B7D3-45EB-A324-4CF57228D91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8C62091-FA46-441D-BD74-D8FFFD9335C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50C26AD-A5E9-437E-8F5C-B466D49C53A2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36936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05978"/>
            <a:ext cx="2071687" cy="4310063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9" y="205978"/>
            <a:ext cx="6067425" cy="4310063"/>
          </a:xfrm>
        </p:spPr>
        <p:txBody>
          <a:bodyPr vert="eaVert"/>
          <a:lstStyle>
            <a:lvl1pPr marL="360000" indent="-291600">
              <a:buFont typeface="Arial" panose="020B0604020202020204" pitchFamily="34" charset="0"/>
              <a:buChar char="•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1121A14-DACF-424C-A54C-B06FF48C47C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C2F8735-F22A-462E-9D02-D14295CE5DF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05A279-6F3B-429C-9BC6-DB2310A554E0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89611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0000" indent="-291600">
              <a:buFont typeface="Arial" panose="020B0604020202020204" pitchFamily="34" charset="0"/>
              <a:buChar char="•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31FEE5B-7841-41F8-A487-06CE98B09F8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BC53DCB-F54E-4006-929E-86EF0B0D925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8844654-2861-4DD0-8117-2B7E7CCA1B39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186676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r>
              <a:rPr lang="de-DE" dirty="0"/>
              <a:t>Building R-</a:t>
            </a:r>
            <a:r>
              <a:rPr lang="de-DE" dirty="0" err="1"/>
              <a:t>packages</a:t>
            </a:r>
            <a:endParaRPr lang="de-DE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D722060-FC12-4BD8-BB23-37DF07DEA20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A7FD4BB-D4C3-432D-AB4C-DD9DD5B582D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9D6507-3D35-4771-AC03-921F40BF0118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504825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478757"/>
            <a:ext cx="4038600" cy="3037285"/>
          </a:xfrm>
        </p:spPr>
        <p:txBody>
          <a:bodyPr/>
          <a:lstStyle>
            <a:lvl1pPr marL="360000" indent="-291600">
              <a:buFont typeface="Arial" panose="020B0604020202020204" pitchFamily="34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478757"/>
            <a:ext cx="4038600" cy="3037285"/>
          </a:xfrm>
        </p:spPr>
        <p:txBody>
          <a:bodyPr/>
          <a:lstStyle>
            <a:lvl1pPr marL="360000" indent="-291600"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422FEDF-AFAE-4AF2-BB37-9EE528EF751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BD66F9A-2ED3-4580-919A-55BA459D77E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9CDEB2D-6E23-425B-B743-BA3D7B3B4B9B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7878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 marL="360000" indent="-291600">
              <a:buFont typeface="Arial" panose="020B0604020202020204" pitchFamily="34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 marL="360000" indent="-291600">
              <a:buFont typeface="Arial" panose="020B0604020202020204" pitchFamily="34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D639CADB-776B-4250-A5BC-1972D29F2DB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E867B1B6-5ECE-4455-A500-82AD385CD78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5A5AC93-E6CB-49E3-9633-2843185A0DD8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46603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F7F06EF-3242-4F09-A231-9E204141558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85BDAD60-0980-4731-B121-41216BBFE18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8FE3A5-57D9-490D-8E5E-8419FFF4C937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18656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8744F2B4-D95D-4E7E-9B65-2EF24CD3810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CC639EFC-8B57-4523-A9E3-F9725B8DD1F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2F51715-CFC5-4F65-8502-DF793AB3ABFC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25840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 marL="360000" indent="-291600">
              <a:buFont typeface="Arial" panose="020B0604020202020204" pitchFamily="34" charset="0"/>
              <a:buChar char="•"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B9F31FA-57D3-4C9E-AA6F-1D620639A80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15A0013-8D65-497A-A22D-37E2C8C75D6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75E77C-3E38-48CC-B04B-9735B0C03189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9377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EA7B6DE-E564-4FD6-A4A2-28B22DA418A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1D8E864-1135-4A40-8491-2279BCF997F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DF502AC-8A1A-4600-A487-A6B944AEE8F8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243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B40CE0A4-F711-4D2F-89EE-5BBC5F6D71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911D3305-A98A-43E6-866A-EAA4173330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23850" y="1546225"/>
            <a:ext cx="8229600" cy="303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281AFFCB-5846-4B69-B192-01DA4B6F1D3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4676775"/>
            <a:ext cx="2895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4D2345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7FEEF96-1017-439D-902C-20C88946449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4675188"/>
            <a:ext cx="2133600" cy="357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4D2345"/>
                </a:solidFill>
              </a:defRPr>
            </a:lvl1pPr>
          </a:lstStyle>
          <a:p>
            <a:fld id="{05BB1FFB-11A5-4B1B-BBA7-C15F4559DD56}" type="slidenum">
              <a:rPr lang="de-DE" altLang="de-DE"/>
              <a:pPr/>
              <a:t>‹Nr.›</a:t>
            </a:fld>
            <a:endParaRPr lang="de-DE" alt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DAE0D333-A04D-44B2-B526-593BAE3D761A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1828800"/>
            <a:ext cx="9144000" cy="33147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D61C1FA9-B408-42C7-8321-4788D01E9D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539C9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65A9049-90A1-4054-BF4E-DA8F660E0C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90EAF08A-5869-4FBF-B3F5-1600AAF28C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5C9F9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621A7AF2-C7F0-45ED-8FEC-F1533C7FD9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94540075-0E6C-4943-9153-169416A7F4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70AAB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/>
            </a:p>
          </p:txBody>
        </p:sp>
      </p:grpSp>
      <p:pic>
        <p:nvPicPr>
          <p:cNvPr id="1031" name="Grafik 13">
            <a:extLst>
              <a:ext uri="{FF2B5EF4-FFF2-40B4-BE49-F238E27FC236}">
                <a16:creationId xmlns:a16="http://schemas.microsoft.com/office/drawing/2014/main" id="{775FAEF8-A30F-49F8-8905-629A6D95B1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175" y="4754563"/>
            <a:ext cx="1009650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99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9900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9900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9900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990000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990000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990000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990000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990000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990000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990000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990000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990000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990000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990000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990000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990000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990000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-pkgs.org/data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2334FC6-A476-4FD4-8A9B-F26E323F23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altLang="de-DE" dirty="0"/>
              <a:t>Building R-</a:t>
            </a:r>
            <a:r>
              <a:rPr lang="de-DE" altLang="de-DE" dirty="0" err="1"/>
              <a:t>packages</a:t>
            </a:r>
            <a:r>
              <a:rPr lang="de-DE" altLang="de-DE" dirty="0"/>
              <a:t> – (</a:t>
            </a:r>
            <a:r>
              <a:rPr lang="de-DE" dirty="0" err="1"/>
              <a:t>meta</a:t>
            </a:r>
            <a:r>
              <a:rPr lang="de-DE" dirty="0"/>
              <a:t>)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5F9C633A-FC55-411D-97CA-9DA8982B5D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altLang="de-DE" dirty="0"/>
              <a:t>Raphael Hartmann</a:t>
            </a:r>
          </a:p>
          <a:p>
            <a:r>
              <a:rPr lang="de-DE" altLang="de-DE" dirty="0"/>
              <a:t>raphael.hartmann@staff.uni-marburg.de</a:t>
            </a:r>
          </a:p>
          <a:p>
            <a:endParaRPr lang="de-DE" alt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7976326-4482-4E71-BDD4-50B4D7220D3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4675188"/>
            <a:ext cx="2133600" cy="357187"/>
          </a:xfrm>
        </p:spPr>
        <p:txBody>
          <a:bodyPr/>
          <a:lstStyle/>
          <a:p>
            <a:fld id="{A59D6507-3D35-4771-AC03-921F40BF0118}" type="slidenum">
              <a:rPr lang="de-DE" altLang="de-DE" smtClean="0"/>
              <a:pPr/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27549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53F847-2E5B-4108-BE44-A37CF6B79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vignettes</a:t>
            </a:r>
            <a:r>
              <a:rPr lang="de-DE" dirty="0"/>
              <a:t> and </a:t>
            </a:r>
            <a:r>
              <a:rPr lang="de-DE" dirty="0" err="1"/>
              <a:t>tests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A20363-CE7B-43F7-9643-6191D1F9F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de-DE" dirty="0" err="1">
                <a:solidFill>
                  <a:srgbClr val="C00000"/>
                </a:solidFill>
              </a:rPr>
              <a:t>Vignettes</a:t>
            </a:r>
            <a:r>
              <a:rPr lang="de-DE" dirty="0"/>
              <a:t>: </a:t>
            </a:r>
            <a:r>
              <a:rPr lang="de-DE" dirty="0" err="1"/>
              <a:t>either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data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inst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extdata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raw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, </a:t>
            </a:r>
            <a:r>
              <a:rPr lang="de-DE" dirty="0" err="1"/>
              <a:t>respectively</a:t>
            </a:r>
            <a:endParaRPr lang="de-DE" dirty="0"/>
          </a:p>
          <a:p>
            <a:endParaRPr lang="de-DE" dirty="0"/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de-DE" dirty="0">
                <a:solidFill>
                  <a:srgbClr val="C00000"/>
                </a:solidFill>
              </a:rPr>
              <a:t>Tests</a:t>
            </a:r>
            <a:r>
              <a:rPr lang="de-DE" dirty="0"/>
              <a:t>: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tests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tests</a:t>
            </a:r>
            <a:r>
              <a:rPr lang="de-DE" dirty="0"/>
              <a:t>, but </a:t>
            </a:r>
            <a:r>
              <a:rPr lang="de-DE" dirty="0" err="1"/>
              <a:t>keep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possible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8291E4A-B973-4C89-B6B8-035612B08C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BB1040-46F1-4B95-BDC4-A2FF285F4D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58562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7170F5-3BCE-480C-9DD5-466259FFE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Large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68702B8-70E6-40C1-87DC-D2542DA56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400" indent="0">
              <a:buNone/>
            </a:pPr>
            <a:r>
              <a:rPr lang="de-DE" dirty="0"/>
              <a:t>CRAN will not </a:t>
            </a:r>
            <a:r>
              <a:rPr lang="de-DE" dirty="0" err="1"/>
              <a:t>allow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too</a:t>
            </a:r>
            <a:r>
              <a:rPr lang="de-DE" dirty="0"/>
              <a:t> large (</a:t>
            </a:r>
            <a:r>
              <a:rPr lang="de-DE" dirty="0" err="1"/>
              <a:t>see</a:t>
            </a:r>
            <a:r>
              <a:rPr lang="de-DE" dirty="0"/>
              <a:t> CRAN check; </a:t>
            </a:r>
            <a:r>
              <a:rPr lang="de-DE" dirty="0" err="1"/>
              <a:t>files</a:t>
            </a:r>
            <a:r>
              <a:rPr lang="de-DE" dirty="0"/>
              <a:t> larger 1 MB)</a:t>
            </a:r>
          </a:p>
          <a:p>
            <a:endParaRPr lang="de-DE" dirty="0"/>
          </a:p>
          <a:p>
            <a:pPr marL="68400" indent="0">
              <a:buNone/>
            </a:pP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>
                <a:hlinkClick r:id="rId2"/>
              </a:rPr>
              <a:t>https://r-pkgs.org/data.html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help</a:t>
            </a:r>
            <a:r>
              <a:rPr lang="de-DE" dirty="0"/>
              <a:t> </a:t>
            </a:r>
            <a:r>
              <a:rPr lang="de-DE" dirty="0" err="1"/>
              <a:t>you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4F5ED3-1E58-429C-9EDE-F694A03F2E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36F2D00-0876-434B-8364-AF1058968A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85361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2C1B9AC-0DD3-4D4B-AF3B-63E8E7EA5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CITATION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77BFA73-2C5B-4761-850A-94F2A12E14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Building R-</a:t>
            </a:r>
            <a:r>
              <a:rPr lang="de-DE" dirty="0" err="1"/>
              <a:t>packages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0DE3871-23B2-4931-A6E5-283A30C9E9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4E1766-15BF-4ABE-8B11-11551D1255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82873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3D926AEB-8CF8-4EB5-AE23-F8D81CD71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Learning </a:t>
            </a:r>
            <a:r>
              <a:rPr lang="de-DE" dirty="0" err="1"/>
              <a:t>objective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7CBF5FB-B504-4780-A59E-1DB742CAE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customize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citation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package</a:t>
            </a:r>
            <a:r>
              <a:rPr lang="de-DE" dirty="0"/>
              <a:t>?</a:t>
            </a:r>
          </a:p>
          <a:p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paper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development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R-</a:t>
            </a:r>
            <a:r>
              <a:rPr lang="de-DE" dirty="0" err="1"/>
              <a:t>package</a:t>
            </a:r>
            <a:r>
              <a:rPr lang="de-DE" dirty="0"/>
              <a:t>…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tell</a:t>
            </a:r>
            <a:r>
              <a:rPr lang="de-DE" dirty="0"/>
              <a:t> </a:t>
            </a:r>
            <a:r>
              <a:rPr lang="de-DE" dirty="0" err="1"/>
              <a:t>others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cite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 </a:t>
            </a:r>
            <a:r>
              <a:rPr lang="de-DE" dirty="0" err="1"/>
              <a:t>instead</a:t>
            </a:r>
            <a:r>
              <a:rPr lang="de-DE" dirty="0"/>
              <a:t>?</a:t>
            </a: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81726F-07B1-421D-B52D-6CF6A388E6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990359C-0890-426E-BED1-CCB3982B57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59D6507-3D35-4771-AC03-921F40BF0118}" type="slidenum">
              <a:rPr lang="de-DE" altLang="de-DE" smtClean="0"/>
              <a:pPr/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58728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42272A-4B23-4BCD-83A4-9107A015B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Citing</a:t>
            </a:r>
            <a:r>
              <a:rPr lang="de-DE" dirty="0"/>
              <a:t> R-</a:t>
            </a:r>
            <a:r>
              <a:rPr lang="de-DE" dirty="0" err="1"/>
              <a:t>packages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964CBA-1989-4107-A960-DD60657FF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400" indent="0">
              <a:buNone/>
            </a:pP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reference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package</a:t>
            </a:r>
            <a:r>
              <a:rPr lang="de-DE" dirty="0"/>
              <a:t> just </a:t>
            </a:r>
            <a:r>
              <a:rPr lang="de-DE" dirty="0" err="1"/>
              <a:t>use</a:t>
            </a:r>
            <a:r>
              <a:rPr lang="de-DE" dirty="0"/>
              <a:t> </a:t>
            </a:r>
          </a:p>
          <a:p>
            <a:pPr lvl="1"/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citation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("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pkgname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")</a:t>
            </a:r>
          </a:p>
          <a:p>
            <a:pPr lvl="1"/>
            <a:endParaRPr lang="de-DE" dirty="0"/>
          </a:p>
          <a:p>
            <a:pPr marL="68400" indent="0">
              <a:buNone/>
            </a:pP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leafe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argument</a:t>
            </a:r>
            <a:r>
              <a:rPr lang="de-DE" dirty="0"/>
              <a:t> </a:t>
            </a:r>
            <a:r>
              <a:rPr lang="de-DE" dirty="0" err="1"/>
              <a:t>empty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will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reference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R-</a:t>
            </a:r>
            <a:r>
              <a:rPr lang="de-DE" dirty="0" err="1"/>
              <a:t>package</a:t>
            </a:r>
            <a:r>
              <a:rPr lang="de-DE" dirty="0"/>
              <a:t>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base</a:t>
            </a:r>
            <a:r>
              <a:rPr lang="de-DE" dirty="0"/>
              <a:t>.</a:t>
            </a:r>
          </a:p>
          <a:p>
            <a:pPr lvl="1"/>
            <a:endParaRPr lang="de-DE" dirty="0"/>
          </a:p>
          <a:p>
            <a:pPr marL="68400" indent="0">
              <a:buNone/>
            </a:pP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customize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reference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R-</a:t>
            </a:r>
            <a:r>
              <a:rPr lang="de-DE" dirty="0" err="1"/>
              <a:t>package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 </a:t>
            </a:r>
            <a:r>
              <a:rPr lang="de-DE" dirty="0" err="1"/>
              <a:t>citation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inst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dirty="0"/>
              <a:t> </a:t>
            </a:r>
            <a:r>
              <a:rPr lang="de-DE" dirty="0" err="1"/>
              <a:t>folder</a:t>
            </a:r>
            <a:r>
              <a:rPr lang="de-DE" dirty="0"/>
              <a:t>: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inst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/CITATION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C50EBC7-20AA-411C-8E54-199B8B076E6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5FA9B95-541F-4FB1-AB51-701E5608E0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14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16257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9AB012-DA9F-4EAE-B0A8-31CFC3446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inst</a:t>
            </a:r>
            <a:r>
              <a:rPr lang="de-DE" dirty="0"/>
              <a:t>/CITATION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F228D03-D2F3-4CDC-B72D-D7923327B8C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altLang="de-DE" dirty="0"/>
              <a:t>https://www.bibtex.com/g/bibtex-format/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2500E87-529C-4FC6-9C07-4B2A01362B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15</a:t>
            </a:fld>
            <a:endParaRPr lang="de-DE" altLang="de-DE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71FF31C-15E4-432B-8FDD-9C499006B185}"/>
              </a:ext>
            </a:extLst>
          </p:cNvPr>
          <p:cNvSpPr txBox="1">
            <a:spLocks/>
          </p:cNvSpPr>
          <p:nvPr/>
        </p:nvSpPr>
        <p:spPr bwMode="auto">
          <a:xfrm>
            <a:off x="917594" y="1059582"/>
            <a:ext cx="7308812" cy="3524375"/>
          </a:xfrm>
          <a:prstGeom prst="rect">
            <a:avLst/>
          </a:prstGeom>
          <a:noFill/>
          <a:ln>
            <a:solidFill>
              <a:srgbClr val="7BBABA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60000" indent="-291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808038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2160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24013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99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99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99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990000"/>
                </a:solidFill>
                <a:latin typeface="+mn-lt"/>
              </a:defRPr>
            </a:lvl9pPr>
          </a:lstStyle>
          <a:p>
            <a:pPr marL="68400" indent="0">
              <a:buNone/>
            </a:pPr>
            <a:r>
              <a:rPr lang="en-US" sz="900" dirty="0" err="1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citHeader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("To cite 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rtmpt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in publications use:")</a:t>
            </a:r>
          </a:p>
          <a:p>
            <a:pPr marL="68400" indent="0">
              <a:buNone/>
            </a:pPr>
            <a:endParaRPr lang="en-US" sz="900" dirty="0">
              <a:latin typeface="Inconsolata" panose="00000509000000000000" pitchFamily="49" charset="0"/>
              <a:ea typeface="Inconsolata" panose="00000509000000000000" pitchFamily="49" charset="0"/>
            </a:endParaRP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note &lt;- </a:t>
            </a:r>
            <a:r>
              <a:rPr lang="en-US" sz="900" dirty="0" err="1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sprintf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("R package version %s", 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meta$Version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)</a:t>
            </a:r>
          </a:p>
          <a:p>
            <a:pPr marL="68400" indent="0">
              <a:buNone/>
            </a:pPr>
            <a:endParaRPr lang="en-US" sz="900" dirty="0">
              <a:latin typeface="Inconsolata" panose="00000509000000000000" pitchFamily="49" charset="0"/>
              <a:ea typeface="Inconsolata" panose="00000509000000000000" pitchFamily="49" charset="0"/>
            </a:endParaRPr>
          </a:p>
          <a:p>
            <a:pPr marL="68400" indent="0">
              <a:buNone/>
            </a:pPr>
            <a:r>
              <a:rPr lang="en-US" sz="900" dirty="0" err="1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citEntry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(entry = "Article",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title = "{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rtmpt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}: {An R} package for fitting response-time extended multinomial processing tree models",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author = </a:t>
            </a:r>
            <a:r>
              <a:rPr lang="en-US" sz="900" dirty="0" err="1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personList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(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as.person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("Raphael Hartmann"),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                    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as.person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("Lea Johannsen"),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                    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as.person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("Karl Christoph 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Klauer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")),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journal = "Behavior Research Methods",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year = "2020",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volume = "52",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number = "3",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pages = "1313--1338",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doi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= "10.3758/s13428-019-01318-x",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note = note,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textVersion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= </a:t>
            </a:r>
            <a:r>
              <a:rPr lang="en-US" sz="900" dirty="0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paste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("Hartmann, R., Johannsen, L., &amp; 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Klauer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, K. C. (2020).",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                    "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rtmpt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: An R package for fitting response-time extended multinomial processing tree models.",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                    "Behavior Research Methods, 52(3), 1313-1338.", "</a:t>
            </a:r>
            <a:r>
              <a:rPr lang="en-US" sz="900" dirty="0" err="1">
                <a:latin typeface="Inconsolata" panose="00000509000000000000" pitchFamily="49" charset="0"/>
                <a:ea typeface="Inconsolata" panose="00000509000000000000" pitchFamily="49" charset="0"/>
              </a:rPr>
              <a:t>doi</a:t>
            </a: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: 10.3758/s13428-019-01318-x")</a:t>
            </a:r>
          </a:p>
          <a:p>
            <a:pPr marL="68400" indent="0">
              <a:buNone/>
            </a:pPr>
            <a:r>
              <a:rPr lang="en-US" sz="900" dirty="0">
                <a:latin typeface="Inconsolata" panose="00000509000000000000" pitchFamily="49" charset="0"/>
                <a:ea typeface="Inconsolata" panose="00000509000000000000" pitchFamily="49" charset="0"/>
              </a:rPr>
              <a:t>         )</a:t>
            </a:r>
          </a:p>
        </p:txBody>
      </p:sp>
    </p:spTree>
    <p:extLst>
      <p:ext uri="{BB962C8B-B14F-4D97-AF65-F5344CB8AC3E}">
        <p14:creationId xmlns:p14="http://schemas.microsoft.com/office/powerpoint/2010/main" val="1384409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2C1B9AC-0DD3-4D4B-AF3B-63E8E7EA5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in </a:t>
            </a:r>
            <a:r>
              <a:rPr lang="de-DE" dirty="0" err="1"/>
              <a:t>packages</a:t>
            </a: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77BFA73-2C5B-4761-850A-94F2A12E14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Building R-</a:t>
            </a:r>
            <a:r>
              <a:rPr lang="de-DE" dirty="0" err="1"/>
              <a:t>packages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0DE3871-23B2-4931-A6E5-283A30C9E9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14E1766-15BF-4ABE-8B11-11551D1255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916768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C8DA2089-AD09-47F4-9B86-7BC941F68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Learning </a:t>
            </a:r>
            <a:r>
              <a:rPr lang="de-DE" dirty="0" err="1"/>
              <a:t>objective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5F71580-C350-4A1A-B60F-8FD1DA73E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?</a:t>
            </a:r>
          </a:p>
          <a:p>
            <a:endParaRPr lang="de-DE" dirty="0"/>
          </a:p>
          <a:p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package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?</a:t>
            </a: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8245141-AC95-4440-83D1-BC5C19EC38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EF2F19B-67AE-4A82-864F-F892AD030E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59D6507-3D35-4771-AC03-921F40BF0118}" type="slidenum">
              <a:rPr lang="de-DE" altLang="de-DE" smtClean="0"/>
              <a:pPr/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830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435FED-94ED-4440-A0C0-FB61F0809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61F4B1-F3DF-4A58-91CC-64CC7E1F5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400" indent="0">
              <a:buNone/>
            </a:pP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multiple </a:t>
            </a:r>
            <a:r>
              <a:rPr lang="de-DE" dirty="0" err="1"/>
              <a:t>options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including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package</a:t>
            </a:r>
            <a:r>
              <a:rPr lang="de-DE" dirty="0"/>
              <a:t> </a:t>
            </a:r>
            <a:r>
              <a:rPr lang="de-DE" dirty="0" err="1"/>
              <a:t>depending</a:t>
            </a:r>
            <a:r>
              <a:rPr lang="de-DE" dirty="0"/>
              <a:t> on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. Put </a:t>
            </a:r>
            <a:r>
              <a:rPr lang="de-DE" dirty="0" err="1"/>
              <a:t>data</a:t>
            </a:r>
            <a:r>
              <a:rPr lang="de-DE" dirty="0"/>
              <a:t> in …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</a:pP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data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users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access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>
                <a:solidFill>
                  <a:schemeClr val="accent1">
                    <a:lumMod val="50000"/>
                  </a:schemeClr>
                </a:solidFill>
              </a:rPr>
              <a:t>binary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. By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LazyData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: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true</a:t>
            </a:r>
            <a:r>
              <a:rPr lang="de-DE" dirty="0"/>
              <a:t> in </a:t>
            </a:r>
            <a:r>
              <a:rPr lang="de-DE" dirty="0">
                <a:solidFill>
                  <a:srgbClr val="C00000"/>
                </a:solidFill>
                <a:latin typeface="Consolas" panose="020B0609020204030204" pitchFamily="49" charset="0"/>
              </a:rPr>
              <a:t>DESCRIPTION</a:t>
            </a:r>
            <a:r>
              <a:rPr lang="de-DE" dirty="0"/>
              <a:t> </a:t>
            </a:r>
            <a:r>
              <a:rPr lang="de-DE" dirty="0" err="1"/>
              <a:t>access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easier</a:t>
            </a:r>
            <a:endParaRPr lang="de-DE" dirty="0"/>
          </a:p>
          <a:p>
            <a:pPr lvl="1">
              <a:buClr>
                <a:schemeClr val="tx1">
                  <a:lumMod val="75000"/>
                  <a:lumOff val="25000"/>
                </a:schemeClr>
              </a:buClr>
            </a:pP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R/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sysdata.rda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(</a:t>
            </a:r>
            <a:r>
              <a:rPr lang="de-DE" dirty="0" err="1"/>
              <a:t>many</a:t>
            </a:r>
            <a:r>
              <a:rPr lang="de-DE" dirty="0"/>
              <a:t>) </a:t>
            </a: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R </a:t>
            </a:r>
            <a:r>
              <a:rPr lang="de-DE" dirty="0" err="1">
                <a:solidFill>
                  <a:schemeClr val="accent1">
                    <a:lumMod val="50000"/>
                  </a:schemeClr>
                </a:solidFill>
              </a:rPr>
              <a:t>objects</a:t>
            </a:r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but </a:t>
            </a:r>
            <a:r>
              <a:rPr lang="de-DE" dirty="0" err="1"/>
              <a:t>should</a:t>
            </a:r>
            <a:r>
              <a:rPr lang="de-DE" dirty="0"/>
              <a:t> not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accessible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users</a:t>
            </a:r>
            <a:endParaRPr lang="de-DE" dirty="0"/>
          </a:p>
          <a:p>
            <a:pPr lvl="1">
              <a:buClr>
                <a:schemeClr val="tx1">
                  <a:lumMod val="75000"/>
                  <a:lumOff val="25000"/>
                </a:schemeClr>
              </a:buClr>
            </a:pP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inst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extdata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>
                <a:solidFill>
                  <a:schemeClr val="accent1">
                    <a:lumMod val="50000"/>
                  </a:schemeClr>
                </a:solidFill>
              </a:rPr>
              <a:t>raw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.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acces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witth</a:t>
            </a:r>
            <a:r>
              <a:rPr lang="de-DE" dirty="0"/>
              <a:t>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system.file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("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extdata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", "mydata1.txt",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package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 = "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pkgname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")</a:t>
            </a:r>
            <a:r>
              <a:rPr lang="de-DE" dirty="0"/>
              <a:t>.</a:t>
            </a:r>
          </a:p>
          <a:p>
            <a:pPr lvl="1">
              <a:buClr>
                <a:schemeClr val="tx1">
                  <a:lumMod val="75000"/>
                  <a:lumOff val="25000"/>
                </a:schemeClr>
              </a:buClr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FB9DA75-C526-4046-8C65-135A9589F8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8DC7FA2-816F-458E-869A-2456A2D72A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40029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D9975C-B9F5-4FFF-9BE2-88C72BBAE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Exported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CDCED0-77F4-4504-87AB-E36C12BD0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400" indent="0">
              <a:buNone/>
            </a:pPr>
            <a:r>
              <a:rPr lang="de-DE" dirty="0"/>
              <a:t>Location: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data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</a:p>
          <a:p>
            <a:pPr marL="68400" indent="0">
              <a:buNone/>
            </a:pPr>
            <a:r>
              <a:rPr lang="de-DE" dirty="0"/>
              <a:t>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: 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rda</a:t>
            </a:r>
            <a:r>
              <a:rPr lang="de-DE" dirty="0"/>
              <a:t> (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Rdata</a:t>
            </a:r>
            <a:r>
              <a:rPr lang="de-DE" dirty="0"/>
              <a:t>)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with</a:t>
            </a:r>
            <a:endParaRPr lang="de-DE" dirty="0"/>
          </a:p>
          <a:p>
            <a:pPr lvl="1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save()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or</a:t>
            </a:r>
            <a:endParaRPr lang="de-DE" dirty="0"/>
          </a:p>
          <a:p>
            <a:pPr lvl="1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usethis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::</a:t>
            </a:r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use_data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(df1, df2, …)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df1</a:t>
            </a:r>
            <a:r>
              <a:rPr lang="de-DE" dirty="0"/>
              <a:t> and 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df2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data.frames</a:t>
            </a:r>
            <a:r>
              <a:rPr lang="de-DE" dirty="0">
                <a:ea typeface="Inconsolata" panose="00000509000000000000" pitchFamily="49" charset="0"/>
              </a:rPr>
              <a:t>. This also </a:t>
            </a:r>
            <a:r>
              <a:rPr lang="de-DE" dirty="0" err="1">
                <a:ea typeface="Inconsolata" panose="00000509000000000000" pitchFamily="49" charset="0"/>
              </a:rPr>
              <a:t>creates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Inconsolata" panose="00000509000000000000" pitchFamily="49" charset="0"/>
              </a:rPr>
              <a:t>data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Inconsolata" panose="00000509000000000000" pitchFamily="49" charset="0"/>
              </a:rPr>
              <a:t>/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if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it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does</a:t>
            </a:r>
            <a:r>
              <a:rPr lang="de-DE" dirty="0">
                <a:ea typeface="Inconsolata" panose="00000509000000000000" pitchFamily="49" charset="0"/>
              </a:rPr>
              <a:t> not </a:t>
            </a:r>
            <a:r>
              <a:rPr lang="de-DE" dirty="0" err="1">
                <a:ea typeface="Inconsolata" panose="00000509000000000000" pitchFamily="49" charset="0"/>
              </a:rPr>
              <a:t>already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exist</a:t>
            </a:r>
            <a:endParaRPr lang="de-DE" dirty="0">
              <a:ea typeface="Inconsolata" panose="00000509000000000000" pitchFamily="49" charset="0"/>
            </a:endParaRPr>
          </a:p>
          <a:p>
            <a:pPr marL="68400" indent="0">
              <a:buNone/>
            </a:pPr>
            <a:r>
              <a:rPr lang="de-DE" dirty="0" err="1"/>
              <a:t>Accessible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users</a:t>
            </a:r>
            <a:r>
              <a:rPr lang="de-DE" dirty="0"/>
              <a:t>: </a:t>
            </a:r>
            <a:r>
              <a:rPr lang="de-DE" dirty="0" err="1"/>
              <a:t>yes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  <a:sym typeface="Wingdings" panose="05000000000000000000" pitchFamily="2" charset="2"/>
              </a:rPr>
              <a:t>data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  <a:sym typeface="Wingdings" panose="05000000000000000000" pitchFamily="2" charset="2"/>
              </a:rPr>
              <a:t>(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  <a:sym typeface="Wingdings" panose="05000000000000000000" pitchFamily="2" charset="2"/>
              </a:rPr>
              <a:t>dataname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  <a:sym typeface="Wingdings" panose="05000000000000000000" pitchFamily="2" charset="2"/>
              </a:rPr>
              <a:t>)</a:t>
            </a:r>
            <a:endParaRPr lang="de-DE" dirty="0">
              <a:solidFill>
                <a:schemeClr val="accent3">
                  <a:lumMod val="50000"/>
                </a:schemeClr>
              </a:solidFill>
              <a:latin typeface="Inconsolata" panose="00000509000000000000" pitchFamily="49" charset="0"/>
              <a:ea typeface="Inconsolata" panose="00000509000000000000" pitchFamily="49" charset="0"/>
            </a:endParaRPr>
          </a:p>
          <a:p>
            <a:pPr marL="68400" indent="0">
              <a:buNone/>
            </a:pPr>
            <a:r>
              <a:rPr lang="de-DE" dirty="0"/>
              <a:t>Options: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LazyData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: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true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 </a:t>
            </a:r>
            <a:endParaRPr lang="de-DE" dirty="0">
              <a:solidFill>
                <a:schemeClr val="accent3">
                  <a:lumMod val="50000"/>
                </a:schemeClr>
              </a:solidFill>
              <a:latin typeface="Inconsolata" panose="00000509000000000000" pitchFamily="49" charset="0"/>
              <a:ea typeface="Inconsolata" panose="00000509000000000000" pitchFamily="49" charset="0"/>
              <a:sym typeface="Wingdings" panose="05000000000000000000" pitchFamily="2" charset="2"/>
            </a:endParaRPr>
          </a:p>
          <a:p>
            <a:pPr lvl="1"/>
            <a:r>
              <a:rPr lang="de-DE" dirty="0" err="1">
                <a:sym typeface="Wingdings" panose="05000000000000000000" pitchFamily="2" charset="2"/>
              </a:rPr>
              <a:t>easier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access</a:t>
            </a:r>
            <a:r>
              <a:rPr lang="de-DE" dirty="0">
                <a:sym typeface="Wingdings" panose="05000000000000000000" pitchFamily="2" charset="2"/>
              </a:rPr>
              <a:t> (just </a:t>
            </a:r>
            <a:r>
              <a:rPr lang="de-DE" dirty="0" err="1">
                <a:sym typeface="Wingdings" panose="05000000000000000000" pitchFamily="2" charset="2"/>
              </a:rPr>
              <a:t>write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name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  <a:sym typeface="Wingdings" panose="05000000000000000000" pitchFamily="2" charset="2"/>
              </a:rPr>
              <a:t>data.frame</a:t>
            </a:r>
            <a:r>
              <a:rPr lang="de-DE" dirty="0">
                <a:sym typeface="Wingdings" panose="05000000000000000000" pitchFamily="2" charset="2"/>
              </a:rPr>
              <a:t>) and </a:t>
            </a:r>
          </a:p>
          <a:p>
            <a:pPr lvl="1"/>
            <a:r>
              <a:rPr lang="de-DE" dirty="0" err="1">
                <a:sym typeface="Wingdings" panose="05000000000000000000" pitchFamily="2" charset="2"/>
              </a:rPr>
              <a:t>uses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only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memory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when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dataset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explicitly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loaded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8DCC9A1-5F6D-43CA-8B41-2DAB22BB1D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038783A-A1C6-4A0E-B637-1225756F60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89436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D9975C-B9F5-4FFF-9BE2-88C72BBAE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Exported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CDCED0-77F4-4504-87AB-E36C12BD0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400" indent="0">
              <a:buNone/>
            </a:pPr>
            <a:r>
              <a:rPr lang="de-DE" dirty="0" err="1"/>
              <a:t>Peculiarity</a:t>
            </a:r>
            <a:r>
              <a:rPr lang="de-DE" dirty="0"/>
              <a:t> :</a:t>
            </a:r>
          </a:p>
          <a:p>
            <a:pPr lvl="1"/>
            <a:r>
              <a:rPr lang="de-DE" dirty="0"/>
              <a:t>Data </a:t>
            </a:r>
            <a:r>
              <a:rPr lang="de-DE" dirty="0" err="1"/>
              <a:t>sets</a:t>
            </a:r>
            <a:r>
              <a:rPr lang="de-DE" dirty="0"/>
              <a:t> must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documented</a:t>
            </a:r>
            <a:endParaRPr lang="de-DE" dirty="0"/>
          </a:p>
          <a:p>
            <a:pPr lvl="1"/>
            <a:r>
              <a:rPr lang="de-DE" dirty="0"/>
              <a:t>Data </a:t>
            </a:r>
            <a:r>
              <a:rPr lang="de-DE" dirty="0" err="1"/>
              <a:t>sets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pre-processed</a:t>
            </a:r>
            <a:endParaRPr lang="de-DE" dirty="0"/>
          </a:p>
          <a:p>
            <a:pPr marL="68400" indent="0">
              <a:buNone/>
            </a:pPr>
            <a:r>
              <a:rPr lang="de-DE" dirty="0"/>
              <a:t>Add on:</a:t>
            </a:r>
          </a:p>
          <a:p>
            <a:pPr lvl="1"/>
            <a:r>
              <a:rPr lang="de-DE" dirty="0"/>
              <a:t>Use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usethis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::</a:t>
            </a:r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use_data_raw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()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raw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data_raw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</a:p>
          <a:p>
            <a:pPr lvl="2"/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also save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scripts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pre-process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in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data_raw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</a:p>
          <a:p>
            <a:pPr lvl="2"/>
            <a:r>
              <a:rPr lang="de-DE" dirty="0" err="1"/>
              <a:t>Typically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folder</a:t>
            </a:r>
            <a:r>
              <a:rPr lang="de-DE" dirty="0"/>
              <a:t> and </a:t>
            </a:r>
            <a:r>
              <a:rPr lang="de-DE" dirty="0" err="1"/>
              <a:t>scripts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excluded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bundled</a:t>
            </a:r>
            <a:r>
              <a:rPr lang="de-DE" dirty="0"/>
              <a:t> </a:t>
            </a:r>
            <a:r>
              <a:rPr lang="de-DE" dirty="0" err="1"/>
              <a:t>package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writing</a:t>
            </a:r>
            <a:r>
              <a:rPr lang="de-DE" dirty="0"/>
              <a:t> </a:t>
            </a:r>
            <a:r>
              <a:rPr lang="de-DE" dirty="0" err="1"/>
              <a:t>entries</a:t>
            </a:r>
            <a:r>
              <a:rPr lang="de-DE" dirty="0"/>
              <a:t> in 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Rbuildignore</a:t>
            </a:r>
            <a:endParaRPr lang="de-DE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8DCC9A1-5F6D-43CA-8B41-2DAB22BB1D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038783A-A1C6-4A0E-B637-1225756F60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88754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D9975C-B9F5-4FFF-9BE2-88C72BBAE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Internal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CDCED0-77F4-4504-87AB-E36C12BD06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546225"/>
            <a:ext cx="8512175" cy="3036888"/>
          </a:xfrm>
        </p:spPr>
        <p:txBody>
          <a:bodyPr/>
          <a:lstStyle/>
          <a:p>
            <a:pPr marL="68400" indent="0">
              <a:buNone/>
            </a:pPr>
            <a:r>
              <a:rPr lang="de-DE" dirty="0"/>
              <a:t>Location: </a:t>
            </a:r>
            <a:r>
              <a:rPr lang="de-DE" dirty="0">
                <a:solidFill>
                  <a:srgbClr val="C00000"/>
                </a:solidFill>
                <a:latin typeface="Consolas" panose="020B0609020204030204" pitchFamily="49" charset="0"/>
              </a:rPr>
              <a:t>R/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sysdata.rda</a:t>
            </a:r>
            <a:endParaRPr lang="de-DE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</a:endParaRPr>
          </a:p>
          <a:p>
            <a:pPr marL="68400" indent="0">
              <a:buNone/>
            </a:pPr>
            <a:r>
              <a:rPr lang="de-DE" dirty="0"/>
              <a:t>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: 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rda</a:t>
            </a:r>
            <a:r>
              <a:rPr lang="de-DE" dirty="0"/>
              <a:t> (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Rdata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usethis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::</a:t>
            </a:r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use_data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()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internal = TRUE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argument</a:t>
            </a:r>
            <a:endParaRPr lang="de-DE" dirty="0">
              <a:ea typeface="Inconsolata" panose="00000509000000000000" pitchFamily="49" charset="0"/>
            </a:endParaRPr>
          </a:p>
          <a:p>
            <a:pPr marL="68400" indent="0">
              <a:buNone/>
            </a:pPr>
            <a:r>
              <a:rPr lang="de-DE" dirty="0" err="1"/>
              <a:t>Accessible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users</a:t>
            </a:r>
            <a:r>
              <a:rPr lang="de-DE" dirty="0"/>
              <a:t>: </a:t>
            </a:r>
            <a:r>
              <a:rPr lang="de-DE" dirty="0" err="1"/>
              <a:t>no</a:t>
            </a:r>
            <a:endParaRPr lang="de-DE" dirty="0"/>
          </a:p>
          <a:p>
            <a:pPr marL="68400" indent="0">
              <a:buNone/>
            </a:pPr>
            <a:r>
              <a:rPr lang="de-DE" dirty="0"/>
              <a:t>Access in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package</a:t>
            </a:r>
            <a:r>
              <a:rPr lang="de-DE" dirty="0"/>
              <a:t>: just </a:t>
            </a:r>
            <a:r>
              <a:rPr lang="de-DE" dirty="0" err="1"/>
              <a:t>write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data.frame</a:t>
            </a:r>
            <a:endParaRPr lang="de-DE" dirty="0">
              <a:solidFill>
                <a:schemeClr val="accent3">
                  <a:lumMod val="50000"/>
                </a:schemeClr>
              </a:solidFill>
              <a:latin typeface="Inconsolata" panose="00000509000000000000" pitchFamily="49" charset="0"/>
              <a:ea typeface="Inconsolata" panose="00000509000000000000" pitchFamily="49" charset="0"/>
            </a:endParaRP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8DCC9A1-5F6D-43CA-8B41-2DAB22BB1D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038783A-A1C6-4A0E-B637-1225756F60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01590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D9975C-B9F5-4FFF-9BE2-88C72BBAE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Internal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CDCED0-77F4-4504-87AB-E36C12BD0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400" indent="0">
              <a:buNone/>
            </a:pPr>
            <a:r>
              <a:rPr lang="de-DE" dirty="0" err="1"/>
              <a:t>Peculiarity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documentation</a:t>
            </a:r>
            <a:r>
              <a:rPr lang="de-DE" dirty="0"/>
              <a:t> </a:t>
            </a:r>
            <a:r>
              <a:rPr lang="de-DE" dirty="0" err="1"/>
              <a:t>needed</a:t>
            </a:r>
            <a:endParaRPr lang="de-DE" dirty="0"/>
          </a:p>
          <a:p>
            <a:pPr lvl="1"/>
            <a:r>
              <a:rPr lang="de-DE" dirty="0"/>
              <a:t>Data </a:t>
            </a:r>
            <a:r>
              <a:rPr lang="de-DE" dirty="0" err="1"/>
              <a:t>sets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pre-processed</a:t>
            </a:r>
            <a:endParaRPr lang="de-DE" dirty="0"/>
          </a:p>
          <a:p>
            <a:pPr marL="68400" indent="0">
              <a:buNone/>
            </a:pPr>
            <a:r>
              <a:rPr lang="de-DE" dirty="0"/>
              <a:t>Add on:</a:t>
            </a:r>
          </a:p>
          <a:p>
            <a:pPr lvl="1"/>
            <a:r>
              <a:rPr lang="de-DE" dirty="0"/>
              <a:t>Use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usethis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::</a:t>
            </a:r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use_data_raw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()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raw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data_raw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</a:p>
          <a:p>
            <a:pPr lvl="2"/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also save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scripts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pre-process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in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data_raw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</a:p>
          <a:p>
            <a:pPr lvl="2"/>
            <a:r>
              <a:rPr lang="de-DE" dirty="0" err="1"/>
              <a:t>Typically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folder</a:t>
            </a:r>
            <a:r>
              <a:rPr lang="de-DE" dirty="0"/>
              <a:t> and </a:t>
            </a:r>
            <a:r>
              <a:rPr lang="de-DE" dirty="0" err="1"/>
              <a:t>scripts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excluded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bundled</a:t>
            </a:r>
            <a:r>
              <a:rPr lang="de-DE" dirty="0"/>
              <a:t> </a:t>
            </a:r>
            <a:r>
              <a:rPr lang="de-DE" dirty="0" err="1"/>
              <a:t>package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writing</a:t>
            </a:r>
            <a:r>
              <a:rPr lang="de-DE" dirty="0"/>
              <a:t> </a:t>
            </a:r>
            <a:r>
              <a:rPr lang="de-DE" dirty="0" err="1"/>
              <a:t>entries</a:t>
            </a:r>
            <a:r>
              <a:rPr lang="de-DE" dirty="0"/>
              <a:t> in 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Rbuildignore</a:t>
            </a:r>
            <a:endParaRPr lang="de-DE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8DCC9A1-5F6D-43CA-8B41-2DAB22BB1D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038783A-A1C6-4A0E-B637-1225756F60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3701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9C5A1F-29FD-4CF3-A694-34767CD8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Raw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79FF14-A2DF-4F90-B94D-7D08BD495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400" indent="0">
              <a:buNone/>
            </a:pPr>
            <a:r>
              <a:rPr lang="de-DE" dirty="0"/>
              <a:t>Location: 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inst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de-DE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extdata</a:t>
            </a:r>
            <a:r>
              <a:rPr lang="de-DE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/</a:t>
            </a:r>
          </a:p>
          <a:p>
            <a:pPr marL="68400" indent="0">
              <a:buNone/>
            </a:pPr>
            <a:r>
              <a:rPr lang="de-DE" dirty="0"/>
              <a:t>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: all </a:t>
            </a:r>
            <a:r>
              <a:rPr lang="de-DE" dirty="0" err="1"/>
              <a:t>types</a:t>
            </a:r>
            <a:r>
              <a:rPr lang="de-DE" dirty="0"/>
              <a:t> (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csv</a:t>
            </a:r>
            <a:r>
              <a:rPr lang="de-DE" dirty="0"/>
              <a:t>, 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.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txt</a:t>
            </a:r>
            <a:r>
              <a:rPr lang="de-DE" dirty="0"/>
              <a:t>, 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...</a:t>
            </a:r>
            <a:r>
              <a:rPr lang="de-DE" dirty="0"/>
              <a:t>)</a:t>
            </a:r>
          </a:p>
          <a:p>
            <a:pPr marL="68400" indent="0">
              <a:buNone/>
            </a:pPr>
            <a:r>
              <a:rPr lang="de-DE" dirty="0" err="1"/>
              <a:t>Accessible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users</a:t>
            </a:r>
            <a:r>
              <a:rPr lang="de-DE" dirty="0"/>
              <a:t>: </a:t>
            </a:r>
            <a:r>
              <a:rPr lang="de-DE" dirty="0" err="1"/>
              <a:t>yes</a:t>
            </a:r>
            <a:endParaRPr lang="de-DE" dirty="0"/>
          </a:p>
          <a:p>
            <a:pPr lvl="1"/>
            <a:r>
              <a:rPr lang="de-DE" dirty="0" err="1"/>
              <a:t>Usable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system.file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("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extdata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", "dataname.csv", 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package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 = "</a:t>
            </a:r>
            <a:r>
              <a:rPr lang="de-DE" dirty="0" err="1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pkgname</a:t>
            </a:r>
            <a:r>
              <a:rPr lang="de-DE" dirty="0">
                <a:solidFill>
                  <a:schemeClr val="accent3">
                    <a:lumMod val="50000"/>
                  </a:schemeClr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")</a:t>
            </a:r>
          </a:p>
          <a:p>
            <a:pPr lvl="1"/>
            <a:r>
              <a:rPr lang="de-DE" dirty="0">
                <a:ea typeface="Inconsolata" panose="00000509000000000000" pitchFamily="49" charset="0"/>
              </a:rPr>
              <a:t>This type </a:t>
            </a:r>
            <a:r>
              <a:rPr lang="de-DE" dirty="0" err="1">
                <a:ea typeface="Inconsolata" panose="00000509000000000000" pitchFamily="49" charset="0"/>
              </a:rPr>
              <a:t>of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data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is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more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for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examples</a:t>
            </a:r>
            <a:r>
              <a:rPr lang="de-DE" dirty="0">
                <a:ea typeface="Inconsolata" panose="00000509000000000000" pitchFamily="49" charset="0"/>
              </a:rPr>
              <a:t>, </a:t>
            </a:r>
            <a:r>
              <a:rPr lang="de-DE" dirty="0" err="1">
                <a:ea typeface="Inconsolata" panose="00000509000000000000" pitchFamily="49" charset="0"/>
              </a:rPr>
              <a:t>tests</a:t>
            </a:r>
            <a:r>
              <a:rPr lang="de-DE" dirty="0">
                <a:ea typeface="Inconsolata" panose="00000509000000000000" pitchFamily="49" charset="0"/>
              </a:rPr>
              <a:t>, </a:t>
            </a:r>
            <a:r>
              <a:rPr lang="de-DE" dirty="0" err="1">
                <a:ea typeface="Inconsolata" panose="00000509000000000000" pitchFamily="49" charset="0"/>
              </a:rPr>
              <a:t>or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vignettes</a:t>
            </a:r>
            <a:r>
              <a:rPr lang="de-DE" dirty="0">
                <a:ea typeface="Inconsolata" panose="00000509000000000000" pitchFamily="49" charset="0"/>
              </a:rPr>
              <a:t>. </a:t>
            </a:r>
            <a:r>
              <a:rPr lang="de-DE" dirty="0" err="1">
                <a:ea typeface="Inconsolata" panose="00000509000000000000" pitchFamily="49" charset="0"/>
              </a:rPr>
              <a:t>They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serve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to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demonstrate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how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to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use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raw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data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with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your</a:t>
            </a:r>
            <a:r>
              <a:rPr lang="de-DE" dirty="0">
                <a:ea typeface="Inconsolata" panose="00000509000000000000" pitchFamily="49" charset="0"/>
              </a:rPr>
              <a:t> </a:t>
            </a:r>
            <a:r>
              <a:rPr lang="de-DE" dirty="0" err="1">
                <a:ea typeface="Inconsolata" panose="00000509000000000000" pitchFamily="49" charset="0"/>
              </a:rPr>
              <a:t>package</a:t>
            </a:r>
            <a:endParaRPr lang="de-DE" dirty="0">
              <a:ea typeface="Inconsolata" panose="00000509000000000000" pitchFamily="49" charset="0"/>
            </a:endParaRP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D908601-CF51-40F1-89F8-9F49ED0FF2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alt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5CFED5A-82DC-40CE-B2C4-07F49077D6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844654-2861-4DD0-8117-2B7E7CCA1B39}" type="slidenum">
              <a:rPr lang="de-DE" altLang="de-DE" smtClean="0"/>
              <a:pPr/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3066647"/>
      </p:ext>
    </p:extLst>
  </p:cSld>
  <p:clrMapOvr>
    <a:masterClrMapping/>
  </p:clrMapOvr>
</p:sld>
</file>

<file path=ppt/theme/theme1.xml><?xml version="1.0" encoding="utf-8"?>
<a:theme xmlns:a="http://schemas.openxmlformats.org/drawingml/2006/main" name="04_psychologie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FB04_Präsentationsvorlage_16-9-Format_FB04</Template>
  <TotalTime>0</TotalTime>
  <Words>926</Words>
  <Application>Microsoft Office PowerPoint</Application>
  <PresentationFormat>Bildschirmpräsentation (16:9)</PresentationFormat>
  <Paragraphs>116</Paragraphs>
  <Slides>15</Slides>
  <Notes>2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2" baseType="lpstr">
      <vt:lpstr>Arial</vt:lpstr>
      <vt:lpstr>Calibri</vt:lpstr>
      <vt:lpstr>Consolas</vt:lpstr>
      <vt:lpstr>Inconsolata</vt:lpstr>
      <vt:lpstr>Wingdings</vt:lpstr>
      <vt:lpstr>04_psychologie</vt:lpstr>
      <vt:lpstr>Image</vt:lpstr>
      <vt:lpstr>Building R-packages – (meta)data</vt:lpstr>
      <vt:lpstr>Data in packages</vt:lpstr>
      <vt:lpstr>Learning objective</vt:lpstr>
      <vt:lpstr>Options</vt:lpstr>
      <vt:lpstr>Exported data</vt:lpstr>
      <vt:lpstr>Exported data</vt:lpstr>
      <vt:lpstr>Internal data</vt:lpstr>
      <vt:lpstr>Internal data</vt:lpstr>
      <vt:lpstr>Raw data</vt:lpstr>
      <vt:lpstr>Data for vignettes and tests</vt:lpstr>
      <vt:lpstr>Large data</vt:lpstr>
      <vt:lpstr>CITATION</vt:lpstr>
      <vt:lpstr>Learning objective</vt:lpstr>
      <vt:lpstr>Citing R-packages</vt:lpstr>
      <vt:lpstr>inst/CITATION</vt:lpstr>
    </vt:vector>
  </TitlesOfParts>
  <Company>Philipps-Universität Marburg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Raphael Hartmann</dc:creator>
  <cp:lastModifiedBy>Raphael Hartmann</cp:lastModifiedBy>
  <cp:revision>1091</cp:revision>
  <dcterms:created xsi:type="dcterms:W3CDTF">2022-01-20T10:44:10Z</dcterms:created>
  <dcterms:modified xsi:type="dcterms:W3CDTF">2022-07-04T21:40:56Z</dcterms:modified>
</cp:coreProperties>
</file>

<file path=docProps/thumbnail.jpeg>
</file>